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292" r:id="rId3"/>
    <p:sldId id="257" r:id="rId4"/>
    <p:sldId id="298" r:id="rId5"/>
    <p:sldId id="291" r:id="rId6"/>
    <p:sldId id="258" r:id="rId7"/>
    <p:sldId id="268" r:id="rId8"/>
    <p:sldId id="294" r:id="rId9"/>
    <p:sldId id="287" r:id="rId10"/>
    <p:sldId id="275" r:id="rId11"/>
    <p:sldId id="297" r:id="rId12"/>
    <p:sldId id="296" r:id="rId13"/>
    <p:sldId id="295" r:id="rId14"/>
    <p:sldId id="293" r:id="rId15"/>
    <p:sldId id="281" r:id="rId16"/>
    <p:sldId id="267"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88" autoAdjust="0"/>
  </p:normalViewPr>
  <p:slideViewPr>
    <p:cSldViewPr snapToGrid="0" snapToObjects="1">
      <p:cViewPr>
        <p:scale>
          <a:sx n="100" d="100"/>
          <a:sy n="100" d="100"/>
        </p:scale>
        <p:origin x="258" y="-4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1AB6-C691-C7F6-A618-6D58251D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52BC-90EA-1AE4-4066-FFF1F38EE06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3136D3E-E97C-6B98-62DE-D3D8B444F926}"/>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3B789EFD-5B54-CC7C-2017-0CC83F9BAD3B}"/>
              </a:ext>
            </a:extLst>
          </p:cNvPr>
          <p:cNvSpPr>
            <a:spLocks noGrp="1"/>
          </p:cNvSpPr>
          <p:nvPr>
            <p:ph type="sldNum" sz="quarter" idx="5"/>
          </p:nvPr>
        </p:nvSpPr>
        <p:spPr/>
      </p:sp>
    </p:spTree>
    <p:extLst>
      <p:ext uri="{BB962C8B-B14F-4D97-AF65-F5344CB8AC3E}">
        <p14:creationId xmlns:p14="http://schemas.microsoft.com/office/powerpoint/2010/main" val="296899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25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25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25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25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25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25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10</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7151914" y="1463456"/>
            <a:ext cx="4621678" cy="3795911"/>
          </a:xfrm>
          <a:prstGeom prst="rect">
            <a:avLst/>
          </a:prstGeom>
          <a:noFill/>
        </p:spPr>
        <p:txBody>
          <a:bodyPr wrap="square">
            <a:spAutoFit/>
          </a:bodyPr>
          <a:lstStyle/>
          <a:p>
            <a:pPr algn="l" latinLnBrk="1">
              <a:buNone/>
            </a:pPr>
            <a:r>
              <a:rPr lang="en-CA" sz="2400" b="1" i="0" dirty="0">
                <a:effectLst/>
                <a:latin typeface="Times New Roman" panose="02020603050405020304" pitchFamily="18" charset="0"/>
                <a:cs typeface="Times New Roman" panose="02020603050405020304" pitchFamily="18" charset="0"/>
              </a:rPr>
              <a:t>Forecasting:</a:t>
            </a:r>
            <a:r>
              <a:rPr lang="en-CA" b="0" i="0" dirty="0">
                <a:effectLst/>
                <a:latin typeface="Times New Roman" panose="02020603050405020304" pitchFamily="18" charset="0"/>
                <a:cs typeface="Times New Roman" panose="02020603050405020304" pitchFamily="18" charset="0"/>
              </a:rPr>
              <a:t> </a:t>
            </a:r>
          </a:p>
          <a:p>
            <a:pPr marL="285750" indent="-285750" algn="l" latinLnBrk="1">
              <a:buFont typeface="Arial" panose="020B0604020202020204" pitchFamily="34" charset="0"/>
              <a:buChar char="•"/>
            </a:pPr>
            <a:r>
              <a:rPr lang="en-CA" b="0" i="0" dirty="0">
                <a:effectLst/>
                <a:latin typeface="Times New Roman" panose="02020603050405020304" pitchFamily="18" charset="0"/>
                <a:cs typeface="Times New Roman" panose="02020603050405020304" pitchFamily="18" charset="0"/>
              </a:rPr>
              <a:t>2025 Total Crimes: 47051 (Jan-Oct actual + Nov-Dec forecast)</a:t>
            </a:r>
          </a:p>
          <a:p>
            <a:pPr marL="285750" indent="-285750" algn="l" latinLnBrk="1">
              <a:buFont typeface="Arial" panose="020B0604020202020204" pitchFamily="34" charset="0"/>
              <a:buChar char="•"/>
            </a:pPr>
            <a:r>
              <a:rPr lang="en-CA" b="0" i="0" dirty="0">
                <a:effectLst/>
                <a:latin typeface="Times New Roman" panose="02020603050405020304" pitchFamily="18" charset="0"/>
                <a:cs typeface="Times New Roman" panose="02020603050405020304" pitchFamily="18" charset="0"/>
              </a:rPr>
              <a:t>2026 Total Crimes: 49476 (full year forecast)</a:t>
            </a:r>
          </a:p>
          <a:p>
            <a:pPr marL="285750" indent="-285750" algn="l" latinLnBrk="1">
              <a:buFont typeface="Arial" panose="020B0604020202020204" pitchFamily="34" charset="0"/>
              <a:buChar char="•"/>
            </a:pPr>
            <a:r>
              <a:rPr lang="en-CA" b="0" i="0" dirty="0">
                <a:effectLst/>
                <a:latin typeface="Times New Roman" panose="02020603050405020304" pitchFamily="18" charset="0"/>
                <a:cs typeface="Times New Roman" panose="02020603050405020304" pitchFamily="18" charset="0"/>
              </a:rPr>
              <a:t>2025 Monthly Average: 3921</a:t>
            </a:r>
          </a:p>
          <a:p>
            <a:pPr marL="285750" indent="-285750" algn="l" latinLnBrk="1">
              <a:buFont typeface="Arial" panose="020B0604020202020204" pitchFamily="34" charset="0"/>
              <a:buChar char="•"/>
            </a:pPr>
            <a:r>
              <a:rPr lang="en-CA" b="0" i="0" dirty="0">
                <a:effectLst/>
                <a:latin typeface="Times New Roman" panose="02020603050405020304" pitchFamily="18" charset="0"/>
                <a:cs typeface="Times New Roman" panose="02020603050405020304" pitchFamily="18" charset="0"/>
              </a:rPr>
              <a:t>2026 Monthly Average: 4123</a:t>
            </a:r>
          </a:p>
          <a:p>
            <a:pPr marL="285750" indent="-285750" algn="l" latinLnBrk="1">
              <a:buFont typeface="Arial" panose="020B0604020202020204" pitchFamily="34" charset="0"/>
              <a:buChar char="•"/>
            </a:pPr>
            <a:r>
              <a:rPr lang="en-CA" b="0" i="0" dirty="0">
                <a:effectLst/>
                <a:latin typeface="Times New Roman" panose="02020603050405020304" pitchFamily="18" charset="0"/>
                <a:cs typeface="Times New Roman" panose="02020603050405020304" pitchFamily="18" charset="0"/>
              </a:rPr>
              <a:t>Overall Change: +5.2%</a:t>
            </a:r>
          </a:p>
          <a:p>
            <a:pPr marL="285750" indent="-285750" algn="l" latinLnBrk="1">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a:spcAft>
                <a:spcPts val="800"/>
              </a:spcAft>
              <a:defRPr sz="1400" b="1"/>
            </a:pPr>
            <a:r>
              <a:rPr lang="en-CA" sz="2400" b="1" dirty="0">
                <a:latin typeface="Times New Roman" panose="02020603050405020304" pitchFamily="18" charset="0"/>
                <a:cs typeface="Times New Roman" panose="02020603050405020304" pitchFamily="18" charset="0"/>
              </a:rPr>
              <a:t>Urgent Action Needed</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4" y="3896187"/>
            <a:ext cx="6114145" cy="2460163"/>
          </a:xfrm>
          <a:prstGeom prst="rect">
            <a:avLst/>
          </a:prstGeom>
        </p:spPr>
      </p:pic>
    </p:spTree>
    <p:extLst>
      <p:ext uri="{BB962C8B-B14F-4D97-AF65-F5344CB8AC3E}">
        <p14:creationId xmlns:p14="http://schemas.microsoft.com/office/powerpoint/2010/main" val="344447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143125" y="1417638"/>
            <a:ext cx="79057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District-Level Risk Assessment</a:t>
            </a:r>
            <a:endParaRPr lang="en-CA" dirty="0"/>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838200"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716803" y="1635721"/>
            <a:ext cx="2146300" cy="4216539"/>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a:t>
            </a:r>
            <a:r>
              <a:rPr lang="en-CA" sz="20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for feature importance </a:t>
            </a:r>
            <a:endParaRPr lang="en-CA" sz="2000" dirty="0"/>
          </a:p>
        </p:txBody>
      </p:sp>
    </p:spTree>
    <p:extLst>
      <p:ext uri="{BB962C8B-B14F-4D97-AF65-F5344CB8AC3E}">
        <p14:creationId xmlns:p14="http://schemas.microsoft.com/office/powerpoint/2010/main" val="304018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Operational Summary</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District 4 (Vaughan) Scheduling Analysis</a:t>
            </a:r>
            <a:endParaRPr lang="en-CA" dirty="0"/>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246914" y="1295400"/>
            <a:ext cx="6583136" cy="530270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141514" y="1250060"/>
            <a:ext cx="5105400" cy="5493812"/>
          </a:xfrm>
          <a:prstGeom prst="rect">
            <a:avLst/>
          </a:prstGeom>
          <a:noFill/>
        </p:spPr>
        <p:txBody>
          <a:bodyPr wrap="square">
            <a:spAutoFit/>
          </a:bodyPr>
          <a:lstStyle/>
          <a:p>
            <a:r>
              <a:rPr lang="en-CA" sz="1350" b="1" dirty="0">
                <a:latin typeface="Times New Roman" panose="02020603050405020304" pitchFamily="18" charset="0"/>
                <a:cs typeface="Times New Roman" panose="02020603050405020304" pitchFamily="18" charset="0"/>
              </a:rPr>
              <a:t>Executive Summary</a:t>
            </a:r>
            <a:endParaRPr lang="en-CA" sz="1350" dirty="0">
              <a:latin typeface="Times New Roman" panose="02020603050405020304" pitchFamily="18" charset="0"/>
              <a:cs typeface="Times New Roman" panose="02020603050405020304" pitchFamily="18" charset="0"/>
            </a:endParaRPr>
          </a:p>
          <a:p>
            <a:r>
              <a:rPr lang="en-CA" sz="1350" dirty="0">
                <a:latin typeface="Times New Roman" panose="02020603050405020304" pitchFamily="18" charset="0"/>
                <a:cs typeface="Times New Roman" panose="02020603050405020304" pitchFamily="18" charset="0"/>
              </a:rPr>
              <a:t>   • Average Officer Unavailability: 28.0/61 (45.9%)</a:t>
            </a:r>
          </a:p>
          <a:p>
            <a:r>
              <a:rPr lang="en-CA" sz="1350" dirty="0">
                <a:latin typeface="Times New Roman" panose="02020603050405020304" pitchFamily="18" charset="0"/>
                <a:cs typeface="Times New Roman" panose="02020603050405020304" pitchFamily="18" charset="0"/>
              </a:rPr>
              <a:t>   • Maximum Single-Day Unavailability: 51.0 officers</a:t>
            </a:r>
          </a:p>
          <a:p>
            <a:r>
              <a:rPr lang="en-CA" sz="1350" dirty="0">
                <a:latin typeface="Times New Roman" panose="02020603050405020304" pitchFamily="18" charset="0"/>
                <a:cs typeface="Times New Roman" panose="02020603050405020304" pitchFamily="18" charset="0"/>
              </a:rPr>
              <a:t>   • Average Officers Available: 33</a:t>
            </a:r>
          </a:p>
          <a:p>
            <a:r>
              <a:rPr lang="en-CA" sz="1350" dirty="0">
                <a:latin typeface="Times New Roman" panose="02020603050405020304" pitchFamily="18" charset="0"/>
                <a:cs typeface="Times New Roman" panose="02020603050405020304" pitchFamily="18" charset="0"/>
              </a:rPr>
              <a:t>   • Average Daily Call Volume: 437.8 calls</a:t>
            </a:r>
          </a:p>
          <a:p>
            <a:r>
              <a:rPr lang="en-CA" sz="1350" dirty="0">
                <a:latin typeface="Times New Roman" panose="02020603050405020304" pitchFamily="18" charset="0"/>
                <a:cs typeface="Times New Roman" panose="02020603050405020304" pitchFamily="18" charset="0"/>
              </a:rPr>
              <a:t>   • Total Calls Analyzed: 479,861</a:t>
            </a:r>
          </a:p>
          <a:p>
            <a:r>
              <a:rPr lang="en-CA" sz="1350" dirty="0">
                <a:latin typeface="Times New Roman" panose="02020603050405020304" pitchFamily="18" charset="0"/>
                <a:cs typeface="Times New Roman" panose="02020603050405020304" pitchFamily="18" charset="0"/>
              </a:rPr>
              <a:t>   • Estimated Total Officers: 61</a:t>
            </a:r>
          </a:p>
          <a:p>
            <a:r>
              <a:rPr lang="en-CA" sz="1350" b="1" dirty="0">
                <a:latin typeface="Times New Roman" panose="02020603050405020304" pitchFamily="18" charset="0"/>
                <a:cs typeface="Times New Roman" panose="02020603050405020304" pitchFamily="18" charset="0"/>
              </a:rPr>
              <a:t>Staffing Compliance Analysis</a:t>
            </a:r>
            <a:endParaRPr lang="en-CA" sz="1350" dirty="0">
              <a:latin typeface="Times New Roman" panose="02020603050405020304" pitchFamily="18" charset="0"/>
              <a:cs typeface="Times New Roman" panose="02020603050405020304" pitchFamily="18" charset="0"/>
            </a:endParaRPr>
          </a:p>
          <a:p>
            <a:r>
              <a:rPr lang="en-CA" sz="1350" dirty="0">
                <a:latin typeface="Times New Roman" panose="02020603050405020304" pitchFamily="18" charset="0"/>
                <a:cs typeface="Times New Roman" panose="02020603050405020304" pitchFamily="18" charset="0"/>
              </a:rPr>
              <a:t>   • Minimum Required Officers: 23</a:t>
            </a:r>
          </a:p>
          <a:p>
            <a:r>
              <a:rPr lang="en-CA" sz="1350" dirty="0">
                <a:latin typeface="Times New Roman" panose="02020603050405020304" pitchFamily="18" charset="0"/>
                <a:cs typeface="Times New Roman" panose="02020603050405020304" pitchFamily="18" charset="0"/>
              </a:rPr>
              <a:t>   • Days Below Minimum Staffing: 55/1096 (5.0%)</a:t>
            </a:r>
          </a:p>
          <a:p>
            <a:r>
              <a:rPr lang="en-CA" sz="1350" dirty="0">
                <a:latin typeface="Times New Roman" panose="02020603050405020304" pitchFamily="18" charset="0"/>
                <a:cs typeface="Times New Roman" panose="02020603050405020304" pitchFamily="18" charset="0"/>
              </a:rPr>
              <a:t>   • Staffing Compliance Rate: 95.0%</a:t>
            </a:r>
          </a:p>
          <a:p>
            <a:r>
              <a:rPr lang="en-CA" sz="1350" dirty="0">
                <a:latin typeface="Times New Roman" panose="02020603050405020304" pitchFamily="18" charset="0"/>
                <a:cs typeface="Times New Roman" panose="02020603050405020304" pitchFamily="18" charset="0"/>
              </a:rPr>
              <a:t>   • Compliance Level: GOOD</a:t>
            </a:r>
          </a:p>
          <a:p>
            <a:r>
              <a:rPr lang="en-CA" sz="1350" dirty="0">
                <a:latin typeface="Times New Roman" panose="02020603050405020304" pitchFamily="18" charset="0"/>
                <a:cs typeface="Times New Roman" panose="02020603050405020304" pitchFamily="18" charset="0"/>
              </a:rPr>
              <a:t>   • Despite high compliance with minimum staffing levels, the average daily officer unavailability (45.9%) is critically high. This chronic understaffing, combined with extreme call volume, creates a high-risk environment that the compliance metric alone masks for District 4</a:t>
            </a:r>
          </a:p>
          <a:p>
            <a:r>
              <a:rPr lang="en-CA" sz="1350" b="1" dirty="0">
                <a:latin typeface="Times New Roman" panose="02020603050405020304" pitchFamily="18" charset="0"/>
                <a:cs typeface="Times New Roman" panose="02020603050405020304" pitchFamily="18" charset="0"/>
              </a:rPr>
              <a:t>Risk Assessment</a:t>
            </a:r>
            <a:endParaRPr lang="en-CA" sz="1350" dirty="0">
              <a:latin typeface="Times New Roman" panose="02020603050405020304" pitchFamily="18" charset="0"/>
              <a:cs typeface="Times New Roman" panose="02020603050405020304" pitchFamily="18" charset="0"/>
            </a:endParaRPr>
          </a:p>
          <a:p>
            <a:r>
              <a:rPr lang="en-CA" sz="1350" dirty="0">
                <a:latin typeface="Times New Roman" panose="02020603050405020304" pitchFamily="18" charset="0"/>
                <a:cs typeface="Times New Roman" panose="02020603050405020304" pitchFamily="18" charset="0"/>
              </a:rPr>
              <a:t>   • Overall Risk Level: HIGH</a:t>
            </a:r>
          </a:p>
          <a:p>
            <a:r>
              <a:rPr lang="en-CA" sz="1350" dirty="0">
                <a:latin typeface="Times New Roman" panose="02020603050405020304" pitchFamily="18" charset="0"/>
                <a:cs typeface="Times New Roman" panose="02020603050405020304" pitchFamily="18" charset="0"/>
              </a:rPr>
              <a:t>   • Availability Risk Score: 0.46</a:t>
            </a:r>
          </a:p>
          <a:p>
            <a:r>
              <a:rPr lang="en-CA" sz="1350" dirty="0">
                <a:latin typeface="Times New Roman" panose="02020603050405020304" pitchFamily="18" charset="0"/>
                <a:cs typeface="Times New Roman" panose="02020603050405020304" pitchFamily="18" charset="0"/>
              </a:rPr>
              <a:t>   • Staffing Risk: LOW</a:t>
            </a:r>
          </a:p>
          <a:p>
            <a:r>
              <a:rPr lang="en-CA" sz="1350" b="1" dirty="0">
                <a:latin typeface="Times New Roman" panose="02020603050405020304" pitchFamily="18" charset="0"/>
                <a:cs typeface="Times New Roman" panose="02020603050405020304" pitchFamily="18" charset="0"/>
              </a:rPr>
              <a:t>High Risk Periods Identified</a:t>
            </a:r>
            <a:endParaRPr lang="en-CA" sz="1350" dirty="0">
              <a:latin typeface="Times New Roman" panose="02020603050405020304" pitchFamily="18" charset="0"/>
              <a:cs typeface="Times New Roman" panose="02020603050405020304" pitchFamily="18" charset="0"/>
            </a:endParaRPr>
          </a:p>
          <a:p>
            <a:r>
              <a:rPr lang="en-CA" sz="1350" dirty="0">
                <a:latin typeface="Times New Roman" panose="02020603050405020304" pitchFamily="18" charset="0"/>
                <a:cs typeface="Times New Roman" panose="02020603050405020304" pitchFamily="18" charset="0"/>
              </a:rPr>
              <a:t>   • High-Unavailability Months: June - December</a:t>
            </a:r>
          </a:p>
          <a:p>
            <a:r>
              <a:rPr lang="en-CA" sz="1350" dirty="0">
                <a:latin typeface="Times New Roman" panose="02020603050405020304" pitchFamily="18" charset="0"/>
                <a:cs typeface="Times New Roman" panose="02020603050405020304" pitchFamily="18" charset="0"/>
              </a:rPr>
              <a:t>   • High-Unavailability Days: While criminal activity peaks on Fridays, our operational vulnerability is highest Monday-Thursday due to officer unavailability.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25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507433"/>
            <a:ext cx="7910195" cy="3885936"/>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Surge resources, including 	specialized units, to District 4 to combat organized crime and gun violence</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Align targeted patrols with Monday-Thursday high-vulnerability windows, not just Friday crime peaks</a:t>
            </a: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latin typeface="Times New Roman" panose="02020603050405020304" pitchFamily="18" charset="0"/>
                <a:cs typeface="Times New Roman" panose="02020603050405020304" pitchFamily="18" charset="0"/>
              </a:rPr>
              <a:t>Community partnerships 	to disrupt organized crime recruitment and illegal firearms trafficking</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3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25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25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25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9686" y="1691675"/>
            <a:ext cx="11143343" cy="3914983"/>
          </a:xfrm>
          <a:prstGeom prst="rect">
            <a:avLst/>
          </a:prstGeom>
          <a:noFill/>
        </p:spPr>
        <p:txBody>
          <a:bodyPr wrap="square">
            <a:spAutoFit/>
          </a:bodyPr>
          <a:lstStyle/>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Objective</a:t>
            </a:r>
          </a:p>
          <a:p>
            <a:pPr marL="342900" lvl="1" indent="-34290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95,050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25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0F9-C5F9-245F-E12C-328E30CBC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C951A-D6B8-0C4F-89FA-62717073ECE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AA26523-FD57-494B-7D9E-313869DFE15D}"/>
              </a:ext>
            </a:extLst>
          </p:cNvPr>
          <p:cNvSpPr>
            <a:spLocks noGrp="1"/>
          </p:cNvSpPr>
          <p:nvPr>
            <p:ph type="dt" sz="half" idx="10"/>
          </p:nvPr>
        </p:nvSpPr>
        <p:spPr/>
        <p:txBody>
          <a:bodyPr/>
          <a:lstStyle/>
          <a:p>
            <a:fld id="{8E99C372-669C-479C-AE20-4B4AC775D79D}" type="datetime3">
              <a:rPr lang="en-US" smtClean="0"/>
              <a:t>25 November 2025</a:t>
            </a:fld>
            <a:endParaRPr lang="en-US"/>
          </a:p>
        </p:txBody>
      </p:sp>
      <p:sp>
        <p:nvSpPr>
          <p:cNvPr id="11" name="Footer Placeholder 10">
            <a:extLst>
              <a:ext uri="{FF2B5EF4-FFF2-40B4-BE49-F238E27FC236}">
                <a16:creationId xmlns:a16="http://schemas.microsoft.com/office/drawing/2014/main" id="{A449BC68-1411-C137-0B26-191F9698616E}"/>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30145546-941C-46FF-880F-81FDCC74ECE4}"/>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FECE435A-2991-7FAC-AAF4-F384900EC785}"/>
              </a:ext>
            </a:extLst>
          </p:cNvPr>
          <p:cNvSpPr txBox="1"/>
          <p:nvPr/>
        </p:nvSpPr>
        <p:spPr>
          <a:xfrm>
            <a:off x="870856" y="1750083"/>
            <a:ext cx="6520543" cy="3589701"/>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November 2025 to December 2026</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ARIMA/LSTM time-series modeling and multivariate regression to identify underlying trends and reliable future projections</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535A45F8-FFDD-D344-98E3-435E07A0587E}"/>
              </a:ext>
            </a:extLst>
          </p:cNvPr>
          <p:cNvSpPr txBox="1"/>
          <p:nvPr/>
        </p:nvSpPr>
        <p:spPr>
          <a:xfrm>
            <a:off x="7620002" y="1706539"/>
            <a:ext cx="3873440" cy="3743589"/>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7047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05325" y="1417638"/>
            <a:ext cx="75663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344019"/>
            <a:ext cx="4495175" cy="3785652"/>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pPr algn="l" latinLnBrk="1">
              <a:buNone/>
            </a:pPr>
            <a:r>
              <a:rPr lang="en-CA" sz="1600" b="0" i="0" dirty="0">
                <a:effectLst/>
                <a:latin typeface="Times New Roman" panose="02020603050405020304" pitchFamily="18" charset="0"/>
                <a:cs typeface="Times New Roman" panose="02020603050405020304" pitchFamily="18" charset="0"/>
              </a:rPr>
              <a:t>   • Peak Year: 2024 (95,050 incidents)</a:t>
            </a:r>
          </a:p>
          <a:p>
            <a:pPr algn="l" latinLnBrk="1">
              <a:buNone/>
            </a:pPr>
            <a:r>
              <a:rPr lang="en-CA" sz="1600" b="0" i="0" dirty="0">
                <a:effectLst/>
                <a:latin typeface="Times New Roman" panose="02020603050405020304" pitchFamily="18" charset="0"/>
                <a:cs typeface="Times New Roman" panose="02020603050405020304" pitchFamily="18" charset="0"/>
              </a:rPr>
              <a:t>   • Peak Month: 10 (26,726 incidents)</a:t>
            </a:r>
          </a:p>
          <a:p>
            <a:pPr algn="l" latinLnBrk="1">
              <a:buNone/>
            </a:pPr>
            <a:r>
              <a:rPr lang="en-CA" sz="1600" b="0" i="0" dirty="0">
                <a:effectLst/>
                <a:latin typeface="Times New Roman" panose="02020603050405020304" pitchFamily="18" charset="0"/>
                <a:cs typeface="Times New Roman" panose="02020603050405020304" pitchFamily="18" charset="0"/>
              </a:rPr>
              <a:t>   • Peak Day: Friday (45,844 incidents)</a:t>
            </a:r>
          </a:p>
          <a:p>
            <a:pPr algn="l" latinLnBrk="1">
              <a:buNone/>
            </a:pPr>
            <a:r>
              <a:rPr lang="en-CA" sz="1600" b="0" i="0" dirty="0">
                <a:effectLst/>
                <a:latin typeface="Times New Roman" panose="02020603050405020304" pitchFamily="18" charset="0"/>
                <a:cs typeface="Times New Roman" panose="02020603050405020304" pitchFamily="18" charset="0"/>
              </a:rPr>
              <a:t>   • Peak Hour: 00:00 (28,510 incidents)</a:t>
            </a:r>
          </a:p>
          <a:p>
            <a:pPr latinLnBrk="1"/>
            <a:r>
              <a:rPr lang="en-CA" sz="1600" b="0" i="0" dirty="0">
                <a:effectLst/>
                <a:latin typeface="Times New Roman" panose="02020603050405020304" pitchFamily="18" charset="0"/>
                <a:cs typeface="Times New Roman" panose="02020603050405020304" pitchFamily="18" charset="0"/>
              </a:rPr>
              <a:t>   • </a:t>
            </a:r>
            <a:r>
              <a:rPr lang="en-CA" sz="1600" dirty="0">
                <a:latin typeface="Times New Roman" panose="02020603050405020304" pitchFamily="18" charset="0"/>
                <a:cs typeface="Times New Roman" panose="02020603050405020304" pitchFamily="18" charset="0"/>
              </a:rPr>
              <a:t>Post-Peak Adjustment: 2025 projected incidents show a 56.7% decrease from the 2024 anomaly   </a:t>
            </a:r>
          </a:p>
          <a:p>
            <a:pPr latinLnBrk="1"/>
            <a:r>
              <a:rPr lang="en-CA" sz="1600" b="0" i="0" dirty="0">
                <a:effectLst/>
                <a:latin typeface="Times New Roman" panose="02020603050405020304" pitchFamily="18" charset="0"/>
                <a:cs typeface="Times New Roman" panose="02020603050405020304" pitchFamily="18" charset="0"/>
              </a:rPr>
              <a:t>   • </a:t>
            </a:r>
            <a:r>
              <a:rPr lang="en-CA" dirty="0"/>
              <a:t>Total Growth (2016-2024)</a:t>
            </a:r>
            <a:r>
              <a:rPr lang="en-CA" sz="1600" b="0" i="0" dirty="0">
                <a:effectLst/>
                <a:latin typeface="Times New Roman" panose="02020603050405020304" pitchFamily="18" charset="0"/>
                <a:cs typeface="Times New Roman" panose="02020603050405020304" pitchFamily="18" charset="0"/>
              </a:rPr>
              <a:t>: +19.0%</a:t>
            </a:r>
          </a:p>
          <a:p>
            <a:pPr algn="l" latinLnBrk="1">
              <a:buNone/>
            </a:pPr>
            <a:endParaRPr lang="en-CA" b="0" i="0" dirty="0">
              <a:effectLst/>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25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6</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285817" y="2511935"/>
            <a:ext cx="4501926" cy="3847207"/>
          </a:xfrm>
          <a:prstGeom prst="rect">
            <a:avLst/>
          </a:prstGeom>
          <a:noFill/>
        </p:spPr>
        <p:txBody>
          <a:bodyPr wrap="square">
            <a:spAutoFit/>
          </a:bodyPr>
          <a:lstStyle/>
          <a:p>
            <a:pPr algn="l" latinLnBrk="1">
              <a:buNone/>
            </a:pPr>
            <a:r>
              <a:rPr lang="en-CA" sz="16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4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4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4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4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4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400" b="0" i="0" dirty="0">
                <a:effectLst/>
                <a:latin typeface="Times New Roman" panose="02020603050405020304" pitchFamily="18" charset="0"/>
                <a:cs typeface="Times New Roman" panose="02020603050405020304" pitchFamily="18" charset="0"/>
              </a:rPr>
              <a:t>   • Public Order: 	929 crimes (0.6%)</a:t>
            </a:r>
          </a:p>
          <a:p>
            <a:pPr algn="l" latinLnBrk="1">
              <a:buNone/>
            </a:pPr>
            <a:r>
              <a:rPr lang="en-CA" sz="16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400" b="0" i="0" dirty="0">
                <a:effectLst/>
                <a:latin typeface="Times New Roman" panose="02020603050405020304" pitchFamily="18" charset="0"/>
                <a:cs typeface="Times New Roman" panose="02020603050405020304" pitchFamily="18" charset="0"/>
              </a:rPr>
              <a:t>     - Fall: 		26.6%</a:t>
            </a:r>
          </a:p>
          <a:p>
            <a:pPr algn="l" latinLnBrk="1">
              <a:buNone/>
            </a:pPr>
            <a:r>
              <a:rPr lang="en-CA" sz="1400" b="0" i="0" dirty="0">
                <a:effectLst/>
                <a:latin typeface="Times New Roman" panose="02020603050405020304" pitchFamily="18" charset="0"/>
                <a:cs typeface="Times New Roman" panose="02020603050405020304" pitchFamily="18" charset="0"/>
              </a:rPr>
              <a:t>     - Spring: 	24.1%</a:t>
            </a:r>
          </a:p>
          <a:p>
            <a:pPr algn="l" latinLnBrk="1">
              <a:buNone/>
            </a:pPr>
            <a:r>
              <a:rPr lang="en-CA" sz="1400" b="0" i="0" dirty="0">
                <a:effectLst/>
                <a:latin typeface="Times New Roman" panose="02020603050405020304" pitchFamily="18" charset="0"/>
                <a:cs typeface="Times New Roman" panose="02020603050405020304" pitchFamily="18" charset="0"/>
              </a:rPr>
              <a:t>     - Summer: 	25.7%</a:t>
            </a:r>
          </a:p>
          <a:p>
            <a:pPr algn="l" latinLnBrk="1">
              <a:buNone/>
            </a:pPr>
            <a:r>
              <a:rPr lang="en-CA" sz="1400" b="0" i="0" dirty="0">
                <a:effectLst/>
                <a:latin typeface="Times New Roman" panose="02020603050405020304" pitchFamily="18" charset="0"/>
                <a:cs typeface="Times New Roman" panose="02020603050405020304" pitchFamily="18" charset="0"/>
              </a:rPr>
              <a:t>     - Winter: 	23.6%</a:t>
            </a:r>
          </a:p>
          <a:p>
            <a:pPr algn="l" latinLnBrk="1">
              <a:buNone/>
            </a:pPr>
            <a:r>
              <a:rPr lang="en-CA" sz="1600" b="0" i="0" dirty="0">
                <a:effectLst/>
                <a:latin typeface="Times New Roman" panose="02020603050405020304" pitchFamily="18" charset="0"/>
                <a:cs typeface="Times New Roman" panose="02020603050405020304" pitchFamily="18" charset="0"/>
              </a:rPr>
              <a:t>CATEGORY TRENDS:</a:t>
            </a:r>
          </a:p>
          <a:p>
            <a:pPr algn="l" latinLnBrk="1">
              <a:buNone/>
            </a:pPr>
            <a:r>
              <a:rPr lang="en-CA" sz="1400" b="0" i="0" dirty="0">
                <a:effectLst/>
                <a:latin typeface="Times New Roman" panose="02020603050405020304" pitchFamily="18" charset="0"/>
                <a:cs typeface="Times New Roman" panose="02020603050405020304" pitchFamily="18" charset="0"/>
              </a:rPr>
              <a:t>   • Property Crime: 	+61.7% change over period</a:t>
            </a:r>
          </a:p>
          <a:p>
            <a:pPr algn="l" latinLnBrk="1">
              <a:buNone/>
            </a:pPr>
            <a:r>
              <a:rPr lang="en-CA" sz="1400" b="0" i="0" dirty="0">
                <a:effectLst/>
                <a:latin typeface="Times New Roman" panose="02020603050405020304" pitchFamily="18" charset="0"/>
                <a:cs typeface="Times New Roman" panose="02020603050405020304" pitchFamily="18" charset="0"/>
              </a:rPr>
              <a:t>   • Violent Crime: 	+52.3% change over period</a:t>
            </a:r>
          </a:p>
          <a:p>
            <a:pPr algn="l" latinLnBrk="1">
              <a:buNone/>
            </a:pPr>
            <a:r>
              <a:rPr lang="en-CA" sz="1400" b="0" i="0" dirty="0">
                <a:effectLst/>
                <a:latin typeface="Times New Roman" panose="02020603050405020304" pitchFamily="18" charset="0"/>
                <a:cs typeface="Times New Roman" panose="02020603050405020304" pitchFamily="18" charset="0"/>
              </a:rPr>
              <a:t>   • Other Crime: 	+24.8% change over period</a:t>
            </a:r>
          </a:p>
          <a:p>
            <a:pPr algn="l" latinLnBrk="1">
              <a:buNone/>
            </a:pPr>
            <a:r>
              <a:rPr lang="en-CA" sz="1400" b="0" i="0" dirty="0">
                <a:effectLst/>
                <a:latin typeface="Times New Roman" panose="02020603050405020304" pitchFamily="18" charset="0"/>
                <a:cs typeface="Times New Roman" panose="02020603050405020304" pitchFamily="18" charset="0"/>
              </a:rPr>
              <a:t>   • Drug Crime: 		-3.7% change over period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9" y="2243654"/>
            <a:ext cx="282441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4537366"/>
            <a:ext cx="2824421"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25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7</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521131"/>
            <a:ext cx="2510788"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11123" y="2243653"/>
            <a:ext cx="2444115" cy="2282881"/>
          </a:xfrm>
          <a:prstGeom prst="rect">
            <a:avLst/>
          </a:prstGeom>
        </p:spPr>
      </p:pic>
      <p:sp>
        <p:nvSpPr>
          <p:cNvPr id="19" name="TextBox 18">
            <a:extLst>
              <a:ext uri="{FF2B5EF4-FFF2-40B4-BE49-F238E27FC236}">
                <a16:creationId xmlns:a16="http://schemas.microsoft.com/office/drawing/2014/main" id="{9CBA1964-226E-916F-C2CB-5E4D9F2F4C1D}"/>
              </a:ext>
            </a:extLst>
          </p:cNvPr>
          <p:cNvSpPr txBox="1"/>
          <p:nvPr/>
        </p:nvSpPr>
        <p:spPr>
          <a:xfrm>
            <a:off x="2190825" y="1454097"/>
            <a:ext cx="7803533" cy="646331"/>
          </a:xfrm>
          <a:prstGeom prst="rect">
            <a:avLst/>
          </a:prstGeom>
          <a:noFill/>
        </p:spPr>
        <p:txBody>
          <a:bodyPr wrap="square">
            <a:spAutoFit/>
          </a:bodyPr>
          <a:lstStyle/>
          <a:p>
            <a:pPr marL="285750" indent="-285750">
              <a:buFont typeface="Arial" panose="020B0604020202020204" pitchFamily="34" charset="0"/>
              <a:buChar char="•"/>
            </a:pPr>
            <a:r>
              <a:rPr lang="en-CA" b="0" i="0" dirty="0">
                <a:solidFill>
                  <a:srgbClr val="0F1115"/>
                </a:solidFill>
                <a:effectLst/>
                <a:latin typeface="Times New Roman" panose="02020603050405020304" pitchFamily="18" charset="0"/>
                <a:cs typeface="Times New Roman" panose="02020603050405020304" pitchFamily="18" charset="0"/>
              </a:rPr>
              <a:t>High crime volume leads to more 911 calls, which increases staff overtime and burnout, exacerbating staffing shortages and creating an operational bottleneck</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80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(November 2025 – December 2026)</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25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9</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122887" y="1278799"/>
            <a:ext cx="5069113" cy="5355312"/>
          </a:xfrm>
          <a:prstGeom prst="rect">
            <a:avLst/>
          </a:prstGeom>
          <a:noFill/>
        </p:spPr>
        <p:txBody>
          <a:bodyPr wrap="square">
            <a:spAutoFit/>
          </a:bodyPr>
          <a:lstStyle/>
          <a:p>
            <a:r>
              <a:rPr lang="en-CA" sz="1600" b="1" dirty="0">
                <a:solidFill>
                  <a:srgbClr val="0F1115"/>
                </a:solidFill>
                <a:latin typeface="Times New Roman" panose="02020603050405020304" pitchFamily="18" charset="0"/>
                <a:cs typeface="Times New Roman" panose="02020603050405020304" pitchFamily="18" charset="0"/>
              </a:rPr>
              <a:t>MODELING</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Model: Prophet, ARIMA and LSTM time-series modeling  </a:t>
            </a:r>
          </a:p>
          <a:p>
            <a:pPr marL="285750" indent="-285750">
              <a:buFont typeface="Arial" panose="020B0604020202020204" pitchFamily="34" charset="0"/>
              <a:buChar char="•"/>
            </a:pPr>
            <a:r>
              <a:rPr lang="en-US" sz="1400" dirty="0">
                <a:solidFill>
                  <a:srgbClr val="0F1115"/>
                </a:solidFill>
                <a:latin typeface="Times New Roman" panose="02020603050405020304" pitchFamily="18" charset="0"/>
                <a:cs typeface="Times New Roman" panose="02020603050405020304" pitchFamily="18" charset="0"/>
              </a:rPr>
              <a:t>LSTM Implementation</a:t>
            </a:r>
            <a:r>
              <a:rPr lang="en-CA" sz="1400" dirty="0">
                <a:solidFill>
                  <a:srgbClr val="0F1115"/>
                </a:solidFill>
                <a:latin typeface="Times New Roman" panose="02020603050405020304" pitchFamily="18" charset="0"/>
                <a:cs typeface="Times New Roman" panose="02020603050405020304" pitchFamily="18" charset="0"/>
              </a:rPr>
              <a:t>: </a:t>
            </a:r>
            <a:r>
              <a:rPr lang="en-US" sz="1400" dirty="0">
                <a:solidFill>
                  <a:srgbClr val="0F1115"/>
                </a:solidFill>
                <a:latin typeface="Times New Roman" panose="02020603050405020304" pitchFamily="18" charset="0"/>
                <a:cs typeface="Times New Roman" panose="02020603050405020304" pitchFamily="18" charset="0"/>
              </a:rPr>
              <a:t>Built with TensorFlow &amp; </a:t>
            </a:r>
            <a:r>
              <a:rPr lang="en-US" sz="1400" dirty="0" err="1">
                <a:solidFill>
                  <a:srgbClr val="0F1115"/>
                </a:solidFill>
                <a:latin typeface="Times New Roman" panose="02020603050405020304" pitchFamily="18" charset="0"/>
                <a:cs typeface="Times New Roman" panose="02020603050405020304" pitchFamily="18" charset="0"/>
              </a:rPr>
              <a:t>Keras</a:t>
            </a:r>
            <a:r>
              <a:rPr lang="en-US" sz="1400" dirty="0">
                <a:solidFill>
                  <a:srgbClr val="0F1115"/>
                </a:solidFill>
                <a:latin typeface="Times New Roman" panose="02020603050405020304" pitchFamily="18" charset="0"/>
                <a:cs typeface="Times New Roman" panose="02020603050405020304" pitchFamily="18" charset="0"/>
              </a:rPr>
              <a:t> </a:t>
            </a:r>
            <a:endParaRPr lang="en-CA" sz="1400" dirty="0">
              <a:solidFill>
                <a:srgbClr val="0F111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Effectively captured recurring monthly and seasonality patterns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Data Distribution </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Training (2020-2023): 	163,686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Outlier (2024): 		95,050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Holdout (2025 Jan-Oct): 	38,993 records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Forecast: </a:t>
            </a:r>
            <a:r>
              <a:rPr lang="en-CA" sz="1400" dirty="0">
                <a:latin typeface="Times New Roman" panose="02020603050405020304" pitchFamily="18" charset="0"/>
                <a:cs typeface="Times New Roman" panose="02020603050405020304" pitchFamily="18" charset="0"/>
              </a:rPr>
              <a:t>Nov 2025 - Dec 2026</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We used an ensemble forecasting model</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Dynamic weights - LR: 0.32, ES: 0.50, Seasonal: 0.18</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Validation Results (2025 Jan-Oct):</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Actual: 3899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Forecast: 4234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MAE: 335 crimes | MAPE: 9.0% | RMSE: 407</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pPr latinLnBrk="1"/>
            <a:r>
              <a:rPr lang="en-CA" sz="1600" b="1" dirty="0">
                <a:latin typeface="Times New Roman" panose="02020603050405020304" pitchFamily="18" charset="0"/>
                <a:cs typeface="Times New Roman" panose="02020603050405020304" pitchFamily="18" charset="0"/>
              </a:rPr>
              <a:t>STRATEGIC RECOMMENDATIONS</a:t>
            </a:r>
          </a:p>
          <a:p>
            <a:pPr latinLnBrk="1"/>
            <a:r>
              <a:rPr lang="en-CA" sz="1600" dirty="0">
                <a:latin typeface="Times New Roman" panose="02020603050405020304" pitchFamily="18" charset="0"/>
                <a:cs typeface="Times New Roman" panose="02020603050405020304" pitchFamily="18" charset="0"/>
              </a:rPr>
              <a:t>   </a:t>
            </a:r>
            <a:r>
              <a:rPr lang="en-CA" sz="1400" dirty="0">
                <a:latin typeface="Times New Roman" panose="02020603050405020304" pitchFamily="18" charset="0"/>
                <a:cs typeface="Times New Roman" panose="02020603050405020304" pitchFamily="18" charset="0"/>
              </a:rPr>
              <a:t>1. Base 2026 planning on 3394 crimes/month forecast</a:t>
            </a:r>
          </a:p>
          <a:p>
            <a:pPr latinLnBrk="1"/>
            <a:r>
              <a:rPr lang="en-CA" sz="1400" dirty="0">
                <a:latin typeface="Times New Roman" panose="02020603050405020304" pitchFamily="18" charset="0"/>
                <a:cs typeface="Times New Roman" panose="02020603050405020304" pitchFamily="18" charset="0"/>
              </a:rPr>
              <a:t>   2. Maintain ±502 crimes flexibility in budgets</a:t>
            </a:r>
          </a:p>
          <a:p>
            <a:pPr latinLnBrk="1"/>
            <a:r>
              <a:rPr lang="en-CA" sz="1400" dirty="0">
                <a:latin typeface="Times New Roman" panose="02020603050405020304" pitchFamily="18" charset="0"/>
                <a:cs typeface="Times New Roman" panose="02020603050405020304" pitchFamily="18" charset="0"/>
              </a:rPr>
              <a:t>   3. Continue quarterly forecast validation &amp; model updates</a:t>
            </a:r>
          </a:p>
          <a:p>
            <a:pPr latinLnBrk="1"/>
            <a:r>
              <a:rPr lang="en-CA" sz="1400" dirty="0">
                <a:latin typeface="Times New Roman" panose="02020603050405020304" pitchFamily="18" charset="0"/>
                <a:cs typeface="Times New Roman" panose="02020603050405020304" pitchFamily="18" charset="0"/>
              </a:rPr>
              <a:t>   4. Investigate 2024 anomaly for potential systemic insights</a:t>
            </a:r>
          </a:p>
          <a:p>
            <a:pPr latinLnBrk="1"/>
            <a:r>
              <a:rPr lang="en-CA" sz="1400" dirty="0">
                <a:latin typeface="Times New Roman" panose="02020603050405020304" pitchFamily="18" charset="0"/>
                <a:cs typeface="Times New Roman" panose="02020603050405020304" pitchFamily="18" charset="0"/>
              </a:rPr>
              <a:t>   5. Monitor category-specific trends for targeted interventions</a:t>
            </a:r>
          </a:p>
        </p:txBody>
      </p:sp>
      <p:pic>
        <p:nvPicPr>
          <p:cNvPr id="12" name="Picture 11">
            <a:extLst>
              <a:ext uri="{FF2B5EF4-FFF2-40B4-BE49-F238E27FC236}">
                <a16:creationId xmlns:a16="http://schemas.microsoft.com/office/drawing/2014/main" id="{AD0C516C-DB4F-2698-5739-75FB8757D58C}"/>
              </a:ext>
            </a:extLst>
          </p:cNvPr>
          <p:cNvPicPr>
            <a:picLocks noChangeAspect="1"/>
          </p:cNvPicPr>
          <p:nvPr/>
        </p:nvPicPr>
        <p:blipFill>
          <a:blip r:embed="rId2"/>
          <a:stretch>
            <a:fillRect/>
          </a:stretch>
        </p:blipFill>
        <p:spPr>
          <a:xfrm>
            <a:off x="107439" y="1417637"/>
            <a:ext cx="7015448" cy="5087937"/>
          </a:xfrm>
          <a:prstGeom prst="rect">
            <a:avLst/>
          </a:prstGeom>
        </p:spPr>
      </p:pic>
      <p:sp>
        <p:nvSpPr>
          <p:cNvPr id="13" name="TextBox 12">
            <a:extLst>
              <a:ext uri="{FF2B5EF4-FFF2-40B4-BE49-F238E27FC236}">
                <a16:creationId xmlns:a16="http://schemas.microsoft.com/office/drawing/2014/main" id="{53E07E54-46E8-8B00-160F-B745368C22DC}"/>
              </a:ext>
            </a:extLst>
          </p:cNvPr>
          <p:cNvSpPr txBox="1"/>
          <p:nvPr/>
        </p:nvSpPr>
        <p:spPr>
          <a:xfrm>
            <a:off x="833663" y="3325631"/>
            <a:ext cx="4493987" cy="1041311"/>
          </a:xfrm>
          <a:prstGeom prst="rect">
            <a:avLst/>
          </a:prstGeom>
          <a:noFill/>
        </p:spPr>
        <p:txBody>
          <a:bodyPr wrap="square">
            <a:spAutoFit/>
          </a:bodyPr>
          <a:lstStyle/>
          <a:p>
            <a:pPr>
              <a:spcAft>
                <a:spcPts val="400"/>
              </a:spcAft>
              <a:defRPr sz="1000"/>
            </a:pPr>
            <a:r>
              <a:rPr sz="1100" b="1" dirty="0">
                <a:latin typeface="Times New Roman" panose="02020603050405020304" pitchFamily="18" charset="0"/>
                <a:cs typeface="Times New Roman" panose="02020603050405020304" pitchFamily="18" charset="0"/>
              </a:rPr>
              <a:t>Priority: </a:t>
            </a:r>
            <a:r>
              <a:rPr sz="1100" dirty="0">
                <a:latin typeface="Times New Roman" panose="02020603050405020304" pitchFamily="18" charset="0"/>
                <a:cs typeface="Times New Roman" panose="02020603050405020304" pitchFamily="18" charset="0"/>
              </a:rPr>
              <a:t>Focus resources on high-risk districts while trend is favorable</a:t>
            </a:r>
          </a:p>
          <a:p>
            <a:pPr>
              <a:spcAft>
                <a:spcPts val="400"/>
              </a:spcAft>
              <a:defRPr sz="1000"/>
            </a:pPr>
            <a:r>
              <a:rPr sz="1100" b="1" dirty="0">
                <a:latin typeface="Times New Roman" panose="02020603050405020304" pitchFamily="18" charset="0"/>
                <a:cs typeface="Times New Roman" panose="02020603050405020304" pitchFamily="18" charset="0"/>
              </a:rPr>
              <a:t>Action:</a:t>
            </a:r>
            <a:r>
              <a:rPr sz="1100" dirty="0">
                <a:latin typeface="Times New Roman" panose="02020603050405020304" pitchFamily="18" charset="0"/>
                <a:cs typeface="Times New Roman" panose="02020603050405020304" pitchFamily="18" charset="0"/>
              </a:rPr>
              <a:t> Use forecasting to optimize patrol schedules and resource allocation</a:t>
            </a:r>
          </a:p>
          <a:p>
            <a:pPr>
              <a:spcAft>
                <a:spcPts val="400"/>
              </a:spcAft>
              <a:defRPr sz="1000"/>
            </a:pPr>
            <a:r>
              <a:rPr lang="en-CA" sz="1100" b="1" dirty="0">
                <a:latin typeface="Times New Roman" panose="02020603050405020304" pitchFamily="18" charset="0"/>
                <a:cs typeface="Times New Roman" panose="02020603050405020304" pitchFamily="18" charset="0"/>
              </a:rPr>
              <a:t>Data</a:t>
            </a:r>
            <a:r>
              <a:rPr sz="1100" b="1" dirty="0">
                <a:latin typeface="Times New Roman" panose="02020603050405020304" pitchFamily="18" charset="0"/>
                <a:cs typeface="Times New Roman" panose="02020603050405020304" pitchFamily="18" charset="0"/>
              </a:rPr>
              <a:t>:</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2969</TotalTime>
  <Words>2250</Words>
  <Application>Microsoft Office PowerPoint</Application>
  <PresentationFormat>Widescreen</PresentationFormat>
  <Paragraphs>234</Paragraphs>
  <Slides>17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Wingdings</vt:lpstr>
      <vt:lpstr>Office Theme</vt:lpstr>
      <vt:lpstr>York Region Crime Analysis: A Data-Driven Plan for 2026</vt:lpstr>
      <vt:lpstr>Executive Summary</vt:lpstr>
      <vt:lpstr>Table of Contents</vt:lpstr>
      <vt:lpstr>Methodology</vt:lpstr>
      <vt:lpstr>Crime Trend</vt:lpstr>
      <vt:lpstr>Crime Category Distribution</vt:lpstr>
      <vt:lpstr>The Crime-Staffing Feedback Loop</vt:lpstr>
      <vt:lpstr>Yearly Crime Trends &amp; The 2024 Anomaly</vt:lpstr>
      <vt:lpstr>Crime Forecast  (November 2025 – December 2026)</vt:lpstr>
      <vt:lpstr>PowerPoint Presentation</vt:lpstr>
      <vt:lpstr>Police Operation</vt:lpstr>
      <vt:lpstr>District-Level Risk Assessment</vt:lpstr>
      <vt:lpstr>District 4 (Vaughan) Operational Summary</vt:lpstr>
      <vt:lpstr>District 4 (Vaughan) Scheduling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115</cp:revision>
  <dcterms:created xsi:type="dcterms:W3CDTF">2013-01-27T09:14:16Z</dcterms:created>
  <dcterms:modified xsi:type="dcterms:W3CDTF">2025-11-25T17:44:18Z</dcterms:modified>
  <cp:category/>
</cp:coreProperties>
</file>